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0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0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0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0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0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0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0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0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000" u="none" kumimoji="0" normalizeH="0">
        <a:ln>
          <a:noFill/>
        </a:ln>
        <a:solidFill>
          <a:srgbClr val="86837F">
            <a:alpha val="80000"/>
          </a:srgbClr>
        </a:solidFill>
        <a:effectLst>
          <a:outerShdw sx="100000" sy="100000" kx="0" ky="0" algn="b" rotWithShape="0" blurRad="25400" dist="12700" dir="5400000">
            <a:srgbClr val="FFFFFF"/>
          </a:outerShdw>
        </a:effectLst>
        <a:uFillTx/>
        <a:latin typeface="+mn-lt"/>
        <a:ea typeface="+mn-ea"/>
        <a:cs typeface="+mn-cs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8C8AF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E7E6E2">
              <a:alpha val="60000"/>
            </a:srgbClr>
          </a:solidFill>
        </a:fill>
      </a:tcStyle>
    </a:wholeTbl>
    <a:band2H>
      <a:tcTxStyle b="def" i="def"/>
      <a:tcStyle>
        <a:tcBdr/>
        <a:fill>
          <a:solidFill>
            <a:srgbClr val="B6BEC8">
              <a:alpha val="3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B2B2B2"/>
              </a:solidFill>
              <a:prstDash val="solid"/>
              <a:miter lim="400000"/>
            </a:ln>
          </a:left>
          <a:right>
            <a:ln w="12700" cap="flat">
              <a:solidFill>
                <a:srgbClr val="B2B2B2"/>
              </a:solidFill>
              <a:prstDash val="solid"/>
              <a:miter lim="400000"/>
            </a:ln>
          </a:right>
          <a:top>
            <a:ln w="12700" cap="flat">
              <a:solidFill>
                <a:srgbClr val="B2B2B2"/>
              </a:solidFill>
              <a:prstDash val="solid"/>
              <a:miter lim="400000"/>
            </a:ln>
          </a:top>
          <a:bottom>
            <a:ln w="12700" cap="flat">
              <a:solidFill>
                <a:srgbClr val="B2B2B2"/>
              </a:solidFill>
              <a:prstDash val="solid"/>
              <a:miter lim="400000"/>
            </a:ln>
          </a:bottom>
          <a:insideH>
            <a:ln w="12700" cap="flat">
              <a:solidFill>
                <a:srgbClr val="B2B2B2"/>
              </a:solidFill>
              <a:prstDash val="solid"/>
              <a:miter lim="400000"/>
            </a:ln>
          </a:insideH>
          <a:insideV>
            <a:ln w="12700" cap="flat">
              <a:solidFill>
                <a:srgbClr val="B2B2B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wholeTbl>
    <a:band2H>
      <a:tcTxStyle b="def" i="def"/>
      <a:tcStyle>
        <a:tcBdr/>
        <a:fill>
          <a:solidFill>
            <a:srgbClr val="CBCAB9">
              <a:alpha val="7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25400" cap="flat">
              <a:solidFill>
                <a:srgbClr val="6D6A67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solidFill>
            <a:srgbClr val="E6E4D7">
              <a:alpha val="70000"/>
            </a:srgbClr>
          </a:solidFill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C7C0AD"/>
              </a:solidFill>
              <a:prstDash val="solid"/>
              <a:miter lim="400000"/>
            </a:ln>
          </a:left>
          <a:right>
            <a:ln w="12700" cap="flat">
              <a:solidFill>
                <a:srgbClr val="C7C0AD"/>
              </a:solidFill>
              <a:prstDash val="solid"/>
              <a:miter lim="400000"/>
            </a:ln>
          </a:right>
          <a:top>
            <a:ln w="12700" cap="flat">
              <a:solidFill>
                <a:srgbClr val="C7C0AD"/>
              </a:solidFill>
              <a:prstDash val="solid"/>
              <a:miter lim="400000"/>
            </a:ln>
          </a:top>
          <a:bottom>
            <a:ln w="12700" cap="flat">
              <a:solidFill>
                <a:srgbClr val="C7C0AD"/>
              </a:solidFill>
              <a:prstDash val="solid"/>
              <a:miter lim="400000"/>
            </a:ln>
          </a:bottom>
          <a:insideH>
            <a:ln w="12700" cap="flat">
              <a:solidFill>
                <a:srgbClr val="C7C0AD"/>
              </a:solidFill>
              <a:prstDash val="solid"/>
              <a:miter lim="400000"/>
            </a:ln>
          </a:insideH>
          <a:insideV>
            <a:ln w="12700" cap="flat">
              <a:solidFill>
                <a:srgbClr val="C7C0AD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D6A67"/>
        </a:fontRef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9E0">
              <a:alpha val="8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solidFill>
                <a:srgbClr val="5A5950"/>
              </a:solidFill>
              <a:prstDash val="solid"/>
              <a:miter lim="400000"/>
            </a:ln>
          </a:insideV>
        </a:tcBdr>
        <a:fill>
          <a:solidFill>
            <a:srgbClr val="DBD9C9">
              <a:alpha val="30000"/>
            </a:srgbClr>
          </a:solidFill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9B9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DADA">
              <a:alpha val="50000"/>
            </a:srgbClr>
          </a:solidFill>
        </a:fill>
      </a:tcStyle>
    </a:band2H>
    <a:firstCol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solidFill>
                <a:srgbClr val="5A5950"/>
              </a:solidFill>
              <a:prstDash val="solid"/>
              <a:miter lim="400000"/>
            </a:ln>
          </a:left>
          <a:right>
            <a:ln w="254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A5950"/>
              </a:solidFill>
              <a:prstDash val="solid"/>
              <a:miter lim="400000"/>
            </a:ln>
          </a:top>
          <a:bottom>
            <a:ln w="127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B4B4B"/>
        </a:fontRef>
        <a:srgbClr val="4B4B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A5950"/>
              </a:solidFill>
              <a:prstDash val="solid"/>
              <a:miter lim="400000"/>
            </a:ln>
          </a:top>
          <a:bottom>
            <a:ln w="25400" cap="flat">
              <a:solidFill>
                <a:srgbClr val="5A5950"/>
              </a:solidFill>
              <a:prstDash val="solid"/>
              <a:miter lim="400000"/>
            </a:ln>
          </a:bottom>
          <a:insideH>
            <a:ln w="12700" cap="flat">
              <a:solidFill>
                <a:srgbClr val="5A595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ingbat_hd.png" descr="dingbat_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8040" y="5264150"/>
            <a:ext cx="740872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aşlık Metni"/>
          <p:cNvSpPr txBox="1"/>
          <p:nvPr>
            <p:ph type="title"/>
          </p:nvPr>
        </p:nvSpPr>
        <p:spPr>
          <a:xfrm>
            <a:off x="1841500" y="2273300"/>
            <a:ext cx="9321800" cy="2819400"/>
          </a:xfrm>
          <a:prstGeom prst="rect">
            <a:avLst/>
          </a:prstGeom>
        </p:spPr>
        <p:txBody>
          <a:bodyPr anchor="b"/>
          <a:lstStyle>
            <a:lvl1pPr>
              <a:defRPr sz="7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Başlık Metni</a:t>
            </a:r>
          </a:p>
        </p:txBody>
      </p:sp>
      <p:sp>
        <p:nvSpPr>
          <p:cNvPr id="13" name="Gövde Düzeyi Bir…"/>
          <p:cNvSpPr txBox="1"/>
          <p:nvPr>
            <p:ph type="body" sz="quarter" idx="1"/>
          </p:nvPr>
        </p:nvSpPr>
        <p:spPr>
          <a:xfrm>
            <a:off x="1841500" y="5905500"/>
            <a:ext cx="9321800" cy="140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1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 txBox="1"/>
          <p:nvPr>
            <p:ph type="body" sz="quarter" idx="14"/>
          </p:nvPr>
        </p:nvSpPr>
        <p:spPr>
          <a:xfrm>
            <a:off x="1270000" y="4241800"/>
            <a:ext cx="10464800" cy="736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6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örüntü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örüntü"/>
          <p:cNvSpPr/>
          <p:nvPr>
            <p:ph type="pic" sz="half" idx="13"/>
          </p:nvPr>
        </p:nvSpPr>
        <p:spPr>
          <a:xfrm>
            <a:off x="2374900" y="952500"/>
            <a:ext cx="8255000" cy="551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Başlık Metni"/>
          <p:cNvSpPr txBox="1"/>
          <p:nvPr>
            <p:ph type="title"/>
          </p:nvPr>
        </p:nvSpPr>
        <p:spPr>
          <a:xfrm>
            <a:off x="1841500" y="6985000"/>
            <a:ext cx="9321800" cy="1231900"/>
          </a:xfrm>
          <a:prstGeom prst="rect">
            <a:avLst/>
          </a:prstGeom>
        </p:spPr>
        <p:txBody>
          <a:bodyPr/>
          <a:lstStyle>
            <a:lvl1pPr>
              <a:defRPr sz="7600">
                <a:solidFill>
                  <a:srgbClr val="F4D799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34000"/>
                    </a:srgbClr>
                  </a:outerShdw>
                </a:effectLst>
              </a:defRPr>
            </a:lvl1pPr>
          </a:lstStyle>
          <a:p>
            <a:pPr/>
            <a:r>
              <a:t>Başlık Metni</a:t>
            </a:r>
          </a:p>
        </p:txBody>
      </p:sp>
      <p:sp>
        <p:nvSpPr>
          <p:cNvPr id="23" name="Gövde Düzeyi Bir…"/>
          <p:cNvSpPr txBox="1"/>
          <p:nvPr>
            <p:ph type="body" sz="quarter" idx="1"/>
          </p:nvPr>
        </p:nvSpPr>
        <p:spPr>
          <a:xfrm>
            <a:off x="1841500" y="8204200"/>
            <a:ext cx="9321800" cy="64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4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2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aşlık Metni"/>
          <p:cNvSpPr txBox="1"/>
          <p:nvPr>
            <p:ph type="title"/>
          </p:nvPr>
        </p:nvSpPr>
        <p:spPr>
          <a:xfrm>
            <a:off x="1270000" y="3771900"/>
            <a:ext cx="10464800" cy="2209800"/>
          </a:xfrm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3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örüntü"/>
          <p:cNvSpPr/>
          <p:nvPr>
            <p:ph type="pic" sz="half" idx="13"/>
          </p:nvPr>
        </p:nvSpPr>
        <p:spPr>
          <a:xfrm>
            <a:off x="7070725" y="1714500"/>
            <a:ext cx="4733925" cy="6311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Başlık Metni"/>
          <p:cNvSpPr txBox="1"/>
          <p:nvPr>
            <p:ph type="title"/>
          </p:nvPr>
        </p:nvSpPr>
        <p:spPr>
          <a:xfrm>
            <a:off x="774700" y="2717800"/>
            <a:ext cx="6045200" cy="2438400"/>
          </a:xfrm>
          <a:prstGeom prst="rect">
            <a:avLst/>
          </a:prstGeom>
        </p:spPr>
        <p:txBody>
          <a:bodyPr anchor="b"/>
          <a:lstStyle/>
          <a:p>
            <a:pPr/>
            <a:r>
              <a:t>Başlık Metni</a:t>
            </a:r>
          </a:p>
        </p:txBody>
      </p:sp>
      <p:sp>
        <p:nvSpPr>
          <p:cNvPr id="41" name="Gövde Düzeyi Bir…"/>
          <p:cNvSpPr txBox="1"/>
          <p:nvPr>
            <p:ph type="body" sz="quarter" idx="1"/>
          </p:nvPr>
        </p:nvSpPr>
        <p:spPr>
          <a:xfrm>
            <a:off x="774700" y="5168900"/>
            <a:ext cx="6045200" cy="2755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228600" algn="ctr">
              <a:spcBef>
                <a:spcPts val="0"/>
              </a:spcBef>
              <a:buSzTx/>
              <a:buNone/>
              <a:defRPr sz="3600"/>
            </a:lvl2pPr>
            <a:lvl3pPr marL="0" indent="457200" algn="ctr">
              <a:spcBef>
                <a:spcPts val="0"/>
              </a:spcBef>
              <a:buSzTx/>
              <a:buNone/>
              <a:defRPr sz="3600"/>
            </a:lvl3pPr>
            <a:lvl4pPr marL="0" indent="685800" algn="ctr">
              <a:spcBef>
                <a:spcPts val="0"/>
              </a:spcBef>
              <a:buSzTx/>
              <a:buNone/>
              <a:defRPr sz="3600"/>
            </a:lvl4pPr>
            <a:lvl5pPr marL="0" indent="91440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50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58" name="Gövde Düzeyi Bir…"/>
          <p:cNvSpPr txBox="1"/>
          <p:nvPr>
            <p:ph type="body" idx="1"/>
          </p:nvPr>
        </p:nvSpPr>
        <p:spPr>
          <a:xfrm>
            <a:off x="1270000" y="2984500"/>
            <a:ext cx="10464800" cy="5715000"/>
          </a:xfrm>
          <a:prstGeom prst="rect">
            <a:avLst/>
          </a:prstGeom>
        </p:spPr>
        <p:txBody>
          <a:bodyPr/>
          <a:lstStyle>
            <a:lvl1pPr marL="419100" indent="-419100">
              <a:spcBef>
                <a:spcPts val="2800"/>
              </a:spcBef>
              <a:buBlip>
                <a:blip r:embed="rId3"/>
              </a:buBlip>
              <a:defRPr sz="3600"/>
            </a:lvl1pPr>
            <a:lvl2pPr marL="838200" indent="-419100">
              <a:spcBef>
                <a:spcPts val="2800"/>
              </a:spcBef>
              <a:buBlip>
                <a:blip r:embed="rId3"/>
              </a:buBlip>
              <a:defRPr sz="3600"/>
            </a:lvl2pPr>
            <a:lvl3pPr marL="1257300" indent="-419100">
              <a:spcBef>
                <a:spcPts val="2800"/>
              </a:spcBef>
              <a:buBlip>
                <a:blip r:embed="rId3"/>
              </a:buBlip>
              <a:defRPr sz="3600"/>
            </a:lvl3pPr>
            <a:lvl4pPr marL="1676400" indent="-419100">
              <a:spcBef>
                <a:spcPts val="2800"/>
              </a:spcBef>
              <a:buBlip>
                <a:blip r:embed="rId3"/>
              </a:buBlip>
              <a:defRPr sz="3600"/>
            </a:lvl4pPr>
            <a:lvl5pPr marL="2095500" indent="-419100">
              <a:spcBef>
                <a:spcPts val="2800"/>
              </a:spcBef>
              <a:buBlip>
                <a:blip r:embed="rId3"/>
              </a:buBlip>
              <a:defRPr sz="36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59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örüntü"/>
          <p:cNvSpPr/>
          <p:nvPr>
            <p:ph type="pic" sz="quarter" idx="13"/>
          </p:nvPr>
        </p:nvSpPr>
        <p:spPr>
          <a:xfrm>
            <a:off x="7569200" y="3302000"/>
            <a:ext cx="3810000" cy="508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Başlık Metn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Başlık Metni</a:t>
            </a:r>
          </a:p>
        </p:txBody>
      </p:sp>
      <p:sp>
        <p:nvSpPr>
          <p:cNvPr id="68" name="Gövde Düzeyi Bir…"/>
          <p:cNvSpPr txBox="1"/>
          <p:nvPr>
            <p:ph type="body" sz="half" idx="1"/>
          </p:nvPr>
        </p:nvSpPr>
        <p:spPr>
          <a:xfrm>
            <a:off x="1270000" y="2984500"/>
            <a:ext cx="5257800" cy="5715000"/>
          </a:xfrm>
          <a:prstGeom prst="rect">
            <a:avLst/>
          </a:prstGeom>
        </p:spPr>
        <p:txBody>
          <a:bodyPr/>
          <a:lstStyle>
            <a:lvl1pPr marL="419100" indent="-419100">
              <a:spcBef>
                <a:spcPts val="2800"/>
              </a:spcBef>
              <a:buBlip>
                <a:blip r:embed="rId3"/>
              </a:buBlip>
              <a:defRPr sz="3600"/>
            </a:lvl1pPr>
            <a:lvl2pPr marL="838200" indent="-419100">
              <a:spcBef>
                <a:spcPts val="2800"/>
              </a:spcBef>
              <a:buBlip>
                <a:blip r:embed="rId3"/>
              </a:buBlip>
              <a:defRPr sz="3600"/>
            </a:lvl2pPr>
            <a:lvl3pPr marL="1257300" indent="-419100">
              <a:spcBef>
                <a:spcPts val="2800"/>
              </a:spcBef>
              <a:buBlip>
                <a:blip r:embed="rId3"/>
              </a:buBlip>
              <a:defRPr sz="3600"/>
            </a:lvl3pPr>
            <a:lvl4pPr marL="1676400" indent="-419100">
              <a:spcBef>
                <a:spcPts val="2800"/>
              </a:spcBef>
              <a:buBlip>
                <a:blip r:embed="rId3"/>
              </a:buBlip>
              <a:defRPr sz="3600"/>
            </a:lvl4pPr>
            <a:lvl5pPr marL="2095500" indent="-419100">
              <a:spcBef>
                <a:spcPts val="2800"/>
              </a:spcBef>
              <a:buBlip>
                <a:blip r:embed="rId3"/>
              </a:buBlip>
              <a:defRPr sz="3600"/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69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övde Düzeyi Bi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7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örüntü"/>
          <p:cNvSpPr/>
          <p:nvPr>
            <p:ph type="pic" sz="quarter" idx="13"/>
          </p:nvPr>
        </p:nvSpPr>
        <p:spPr>
          <a:xfrm>
            <a:off x="6719758" y="4990857"/>
            <a:ext cx="5410201" cy="3810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Görüntü"/>
          <p:cNvSpPr/>
          <p:nvPr>
            <p:ph type="pic" sz="quarter" idx="14"/>
          </p:nvPr>
        </p:nvSpPr>
        <p:spPr>
          <a:xfrm>
            <a:off x="6719758" y="939557"/>
            <a:ext cx="5410201" cy="3810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Görüntü"/>
          <p:cNvSpPr/>
          <p:nvPr>
            <p:ph type="pic" sz="half" idx="15"/>
          </p:nvPr>
        </p:nvSpPr>
        <p:spPr>
          <a:xfrm>
            <a:off x="979663" y="939800"/>
            <a:ext cx="5499101" cy="7861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övde Düzeyi Bir…"/>
          <p:cNvSpPr txBox="1"/>
          <p:nvPr>
            <p:ph type="body" idx="1"/>
          </p:nvPr>
        </p:nvSpPr>
        <p:spPr>
          <a:xfrm>
            <a:off x="1270000" y="825500"/>
            <a:ext cx="10464800" cy="81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3" name="Başlık Metni"/>
          <p:cNvSpPr txBox="1"/>
          <p:nvPr>
            <p:ph type="title"/>
          </p:nvPr>
        </p:nvSpPr>
        <p:spPr>
          <a:xfrm>
            <a:off x="1270000" y="749300"/>
            <a:ext cx="10464800" cy="16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Başlık Metni</a:t>
            </a:r>
          </a:p>
        </p:txBody>
      </p:sp>
      <p:sp>
        <p:nvSpPr>
          <p:cNvPr id="4" name="Slayt Numarası"/>
          <p:cNvSpPr txBox="1"/>
          <p:nvPr>
            <p:ph type="sldNum" sz="quarter" idx="2"/>
          </p:nvPr>
        </p:nvSpPr>
        <p:spPr>
          <a:xfrm>
            <a:off x="6324600" y="9359899"/>
            <a:ext cx="368301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 i="0" sz="2000">
                <a:solidFill>
                  <a:srgbClr val="F3F1D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8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rgbClr val="BCB08F"/>
          </a:solidFill>
          <a:effectLst>
            <a:outerShdw sx="100000" sy="100000" kx="0" ky="0" algn="b" rotWithShape="0" blurRad="12700" dist="12700" dir="16200000">
              <a:srgbClr val="000000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Hoefler Text"/>
        </a:defRPr>
      </a:lvl9pPr>
    </p:titleStyle>
    <p:bodyStyle>
      <a:lvl1pPr marL="482600" marR="0" indent="-482600" algn="l" defTabSz="584200" rtl="0" latinLnBrk="0">
        <a:lnSpc>
          <a:spcPct val="120000"/>
        </a:lnSpc>
        <a:spcBef>
          <a:spcPts val="32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42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1pPr>
      <a:lvl2pPr marL="965200" marR="0" indent="-482600" algn="l" defTabSz="584200" rtl="0" latinLnBrk="0">
        <a:lnSpc>
          <a:spcPct val="120000"/>
        </a:lnSpc>
        <a:spcBef>
          <a:spcPts val="32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42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2pPr>
      <a:lvl3pPr marL="1447800" marR="0" indent="-482600" algn="l" defTabSz="584200" rtl="0" latinLnBrk="0">
        <a:lnSpc>
          <a:spcPct val="120000"/>
        </a:lnSpc>
        <a:spcBef>
          <a:spcPts val="32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42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3pPr>
      <a:lvl4pPr marL="1930400" marR="0" indent="-482600" algn="l" defTabSz="584200" rtl="0" latinLnBrk="0">
        <a:lnSpc>
          <a:spcPct val="120000"/>
        </a:lnSpc>
        <a:spcBef>
          <a:spcPts val="32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42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4pPr>
      <a:lvl5pPr marL="2413000" marR="0" indent="-482600" algn="l" defTabSz="584200" rtl="0" latinLnBrk="0">
        <a:lnSpc>
          <a:spcPct val="120000"/>
        </a:lnSpc>
        <a:spcBef>
          <a:spcPts val="32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42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5pPr>
      <a:lvl6pPr marL="2895600" marR="0" indent="-482600" algn="l" defTabSz="584200" rtl="0" latinLnBrk="0">
        <a:lnSpc>
          <a:spcPct val="120000"/>
        </a:lnSpc>
        <a:spcBef>
          <a:spcPts val="32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42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6pPr>
      <a:lvl7pPr marL="3378200" marR="0" indent="-482600" algn="l" defTabSz="584200" rtl="0" latinLnBrk="0">
        <a:lnSpc>
          <a:spcPct val="120000"/>
        </a:lnSpc>
        <a:spcBef>
          <a:spcPts val="32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42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7pPr>
      <a:lvl8pPr marL="3860800" marR="0" indent="-482600" algn="l" defTabSz="584200" rtl="0" latinLnBrk="0">
        <a:lnSpc>
          <a:spcPct val="120000"/>
        </a:lnSpc>
        <a:spcBef>
          <a:spcPts val="32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42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8pPr>
      <a:lvl9pPr marL="4343400" marR="0" indent="-482600" algn="l" defTabSz="584200" rtl="0" latinLnBrk="0">
        <a:lnSpc>
          <a:spcPct val="120000"/>
        </a:lnSpc>
        <a:spcBef>
          <a:spcPts val="32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1" spc="0" strike="noStrike" sz="4200" u="none">
          <a:ln>
            <a:noFill/>
          </a:ln>
          <a:solidFill>
            <a:srgbClr val="86837F">
              <a:alpha val="80000"/>
            </a:srgbClr>
          </a:solidFill>
          <a:effectLst>
            <a:outerShdw sx="100000" sy="100000" kx="0" ky="0" algn="b" rotWithShape="0" blurRad="25400" dist="12700" dir="5400000">
              <a:srgbClr val="FFFFFF"/>
            </a:outerShdw>
          </a:effectLst>
          <a:uFillTx/>
          <a:latin typeface="+mn-lt"/>
          <a:ea typeface="+mn-ea"/>
          <a:cs typeface="+mn-cs"/>
          <a:sym typeface="Hoefler Tex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12700" dir="16200000">
              <a:srgbClr val="000000">
                <a:alpha val="80000"/>
              </a:srgbClr>
            </a:outerShdw>
          </a:effectLst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U SATIŞ OTOMASYONU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 SATIŞ OTOMASYONU</a:t>
            </a:r>
          </a:p>
        </p:txBody>
      </p:sp>
      <p:sp>
        <p:nvSpPr>
          <p:cNvPr id="121" name="Gövd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parişler tablosu için müşteri siparişini iptal ettiyse “Siparişi sil” butonuna basarak sipariş silinir.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  <a:lvl2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2pPr>
          </a:lstStyle>
          <a:p>
            <a:pPr/>
            <a:r>
              <a:t>Siparişler tablosu için müşteri siparişini iptal ettiyse “Siparişi sil” butonuna basarak sipariş silinir.</a:t>
            </a:r>
          </a:p>
          <a:p>
            <a:pPr lvl="1"/>
            <a:r>
              <a:t>Tamamlanan siparişlerin tamamını silmek için “Tümünü sil” butonuna basarak siparişler tablosu temizlenir.</a:t>
            </a:r>
          </a:p>
        </p:txBody>
      </p:sp>
      <p:pic>
        <p:nvPicPr>
          <p:cNvPr id="156" name="Ekran Resmi 2017-12-21 00.08.44.png" descr="Ekran Resmi 2017-12-21 00.08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140" y="2682655"/>
            <a:ext cx="11179920" cy="676204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iparişi Sil"/>
          <p:cNvSpPr txBox="1"/>
          <p:nvPr/>
        </p:nvSpPr>
        <p:spPr>
          <a:xfrm>
            <a:off x="7792307" y="4533900"/>
            <a:ext cx="95078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1500">
                <a:solidFill>
                  <a:srgbClr val="FFFFF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Siparişi Sil</a:t>
            </a:r>
          </a:p>
        </p:txBody>
      </p:sp>
      <p:sp>
        <p:nvSpPr>
          <p:cNvPr id="158" name="Tümünü Sil"/>
          <p:cNvSpPr txBox="1"/>
          <p:nvPr/>
        </p:nvSpPr>
        <p:spPr>
          <a:xfrm>
            <a:off x="9199467" y="4533900"/>
            <a:ext cx="105746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1500">
                <a:solidFill>
                  <a:srgbClr val="FFFFF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Tümünü Sil</a:t>
            </a:r>
          </a:p>
        </p:txBody>
      </p:sp>
      <p:sp>
        <p:nvSpPr>
          <p:cNvPr id="159" name="Çizgi"/>
          <p:cNvSpPr/>
          <p:nvPr/>
        </p:nvSpPr>
        <p:spPr>
          <a:xfrm flipV="1">
            <a:off x="7455670" y="4813299"/>
            <a:ext cx="316731" cy="31673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2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60" name="Çizgi"/>
          <p:cNvSpPr/>
          <p:nvPr/>
        </p:nvSpPr>
        <p:spPr>
          <a:xfrm flipV="1">
            <a:off x="8573270" y="4686299"/>
            <a:ext cx="570731" cy="57073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200">
                <a:solidFill>
                  <a:srgbClr val="4B4B4B"/>
                </a:solidFill>
                <a:effectLst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üşteri kaydını sildirmek isterse “Müşteri Sil” butonuna basarak kayıt silme işlemi yapılabili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/>
            <a:r>
              <a:t>Müşteri kaydını sildirmek isterse “Müşteri Sil” butonuna basarak kayıt silme işlemi yapılabilir.</a:t>
            </a:r>
          </a:p>
        </p:txBody>
      </p:sp>
      <p:pic>
        <p:nvPicPr>
          <p:cNvPr id="163" name="Ekran Resmi 2017-12-21 00.28.51.png" descr="Ekran Resmi 2017-12-21 00.2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98" y="2555716"/>
            <a:ext cx="11557770" cy="6990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Ekran Resmi 2017-12-21 00.28.10.png" descr="Ekran Resmi 2017-12-21 00.28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8382" y="4450810"/>
            <a:ext cx="5080001" cy="320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Müşteri Sil"/>
          <p:cNvSpPr txBox="1"/>
          <p:nvPr/>
        </p:nvSpPr>
        <p:spPr>
          <a:xfrm>
            <a:off x="3970623" y="8483600"/>
            <a:ext cx="99955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1500">
                <a:solidFill>
                  <a:srgbClr val="FFFFF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Müşteri Sil</a:t>
            </a:r>
          </a:p>
        </p:txBody>
      </p:sp>
      <p:sp>
        <p:nvSpPr>
          <p:cNvPr id="166" name="Çizgi"/>
          <p:cNvSpPr/>
          <p:nvPr/>
        </p:nvSpPr>
        <p:spPr>
          <a:xfrm flipV="1">
            <a:off x="3576133" y="8426763"/>
            <a:ext cx="430405" cy="430404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200">
                <a:solidFill>
                  <a:srgbClr val="4B4B4B"/>
                </a:solidFill>
                <a:effectLst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İşlemler tamamlandıktan sonra müşteri bilgilerini tabloya tekrar yazdırmak için “Yenile” butonuna basılı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/>
            <a:r>
              <a:t>İşlemler tamamlandıktan sonra müşteri bilgilerini tabloya tekrar yazdırmak için “Yenile” butonuna basılır.</a:t>
            </a:r>
          </a:p>
        </p:txBody>
      </p:sp>
      <p:pic>
        <p:nvPicPr>
          <p:cNvPr id="169" name="Ekran Resmi 2017-12-20 23.38.42.png" descr="Ekran Resmi 2017-12-20 2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547" y="2464895"/>
            <a:ext cx="12099706" cy="743539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Çizgi"/>
          <p:cNvSpPr/>
          <p:nvPr/>
        </p:nvSpPr>
        <p:spPr>
          <a:xfrm flipH="1" flipV="1">
            <a:off x="6210299" y="8127999"/>
            <a:ext cx="570731" cy="57073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2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71" name="Yenile"/>
          <p:cNvSpPr txBox="1"/>
          <p:nvPr/>
        </p:nvSpPr>
        <p:spPr>
          <a:xfrm>
            <a:off x="5281866" y="8509000"/>
            <a:ext cx="61226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1500">
                <a:solidFill>
                  <a:srgbClr val="FFFFF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Yenile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rojede DB browser for sqlite ile Netbeans IDE kullanıldı.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pPr>
            <a:r>
              <a:t>Projede DB browser for sqlite ile Netbeans IDE kullanıldı.</a:t>
            </a:r>
          </a:p>
          <a:p>
            <a: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pPr>
            <a:r>
              <a:t>Veritabanında Müşteri bilgilerinin tutulduğu “Müşteriler” tablosu , “Siparişler” tablosu oluşturuldu.</a:t>
            </a:r>
          </a:p>
        </p:txBody>
      </p:sp>
      <p:pic>
        <p:nvPicPr>
          <p:cNvPr id="124" name="Ekran Resmi 2017-12-20 23.21.17.png" descr="Ekran Resmi 2017-12-20 23.21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67" y="2746869"/>
            <a:ext cx="12208066" cy="6586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rogramın açılabilmesi için Yönetici Girişi oluşturulmuştur. Veritabanında kayıtlı yöneticiler giriş yapabilmektedi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/>
            <a:r>
              <a:t>Programın açılabilmesi için Yönetici Girişi oluşturulmuştur. Veritabanında kayıtlı yöneticiler giriş yapabilmektedir.</a:t>
            </a:r>
          </a:p>
        </p:txBody>
      </p:sp>
      <p:pic>
        <p:nvPicPr>
          <p:cNvPr id="127" name="Kullanıcı girişi.png" descr="Kullanıcı giriş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578100"/>
            <a:ext cx="9296400" cy="728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ojenin açılış sayfasında Müşteri bilgileri ve Sipariş bilgileri yer almaktadı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/>
            <a:r>
              <a:t>Projenin açılış sayfasında Müşteri bilgileri ve Sipariş bilgileri yer almaktadır.</a:t>
            </a:r>
          </a:p>
        </p:txBody>
      </p:sp>
      <p:pic>
        <p:nvPicPr>
          <p:cNvPr id="130" name="Ekran Resmi 2017-12-20 23.38.42.png" descr="Ekran Resmi 2017-12-20 2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547" y="2541095"/>
            <a:ext cx="12099706" cy="7435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Müşterinin siparişi alınırken ilk olarak sistemde kayıtlı olup olmadığına Arama kısmından adı ve soyadı girilerek bakılı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/>
            <a:r>
              <a:t>Müşterinin siparişi alınırken ilk olarak sistemde kayıtlı olup olmadığına Arama kısmından adı ve soyadı girilerek bakılır.</a:t>
            </a:r>
          </a:p>
        </p:txBody>
      </p:sp>
      <p:pic>
        <p:nvPicPr>
          <p:cNvPr id="133" name="Ekran Resmi 2017-12-20 23.46.11.png" descr="Ekran Resmi 2017-12-20 23.46.1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2595" y="2667150"/>
            <a:ext cx="11759610" cy="72264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Çizgi"/>
          <p:cNvSpPr/>
          <p:nvPr/>
        </p:nvSpPr>
        <p:spPr>
          <a:xfrm flipH="1" flipV="1">
            <a:off x="5430405" y="4228329"/>
            <a:ext cx="439361" cy="439361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2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35" name="Müşteri Arama"/>
          <p:cNvSpPr txBox="1"/>
          <p:nvPr/>
        </p:nvSpPr>
        <p:spPr>
          <a:xfrm>
            <a:off x="4301236" y="4597400"/>
            <a:ext cx="132892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1500">
                <a:solidFill>
                  <a:srgbClr val="FFFFF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Müşteri Arama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üşterinin bilgileri teyit edilir, değişiklik varsa Müşteri Kaydı Düzenleme ekranından bilgiler güncelleni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/>
            <a:r>
              <a:t>Müşterinin bilgileri teyit edilir, değişiklik varsa Müşteri Kaydı Düzenleme ekranından bilgiler güncellenir.</a:t>
            </a:r>
          </a:p>
        </p:txBody>
      </p:sp>
      <p:pic>
        <p:nvPicPr>
          <p:cNvPr id="138" name="Ekran Resmi 2017-12-20 23.50.50.png" descr="Ekran Resmi 2017-12-20 23.50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1914" y="2696098"/>
            <a:ext cx="6224036" cy="6797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üşteri kaydı yoksa Yeni Müşteri Ekle ekranından müşterinin kaydı tamamlanı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/>
            <a:r>
              <a:t>Müşteri kaydı yoksa Yeni Müşteri Ekle ekranından müşterinin kaydı tamamlanır.</a:t>
            </a:r>
          </a:p>
        </p:txBody>
      </p:sp>
      <p:pic>
        <p:nvPicPr>
          <p:cNvPr id="141" name="Ekran Resmi 2017-12-21 00.36.41.png" descr="Ekran Resmi 2017-12-21 00.36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5590" y="2671077"/>
            <a:ext cx="6631305" cy="689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Ekran Resmi 2017-12-21 00.36.49.png" descr="Ekran Resmi 2017-12-21 00.36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8548" y="5024044"/>
            <a:ext cx="3256015" cy="2193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üşterinin siparişinin tamamlanabilmesi için teyit işleminden sonra seçili müşteri için Yeni Sipariş butonuna basılır.Sipariş al ekranında ücret bilgisi girilerek sipariş tamamlanı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lvl1pPr>
          </a:lstStyle>
          <a:p>
            <a:pPr/>
            <a:r>
              <a:t>Müşterinin siparişinin tamamlanabilmesi için teyit işleminden sonra seçili müşteri için Yeni Sipariş butonuna basılır.Sipariş al ekranında ücret bilgisi girilerek sipariş tamamlanır.</a:t>
            </a:r>
          </a:p>
        </p:txBody>
      </p:sp>
      <p:pic>
        <p:nvPicPr>
          <p:cNvPr id="145" name="Ekran Resmi 2017-12-20 23.59.08.png" descr="Ekran Resmi 2017-12-20 23.5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8720" y="2621399"/>
            <a:ext cx="5889419" cy="6992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Ekran Resmi 2017-12-21 00.40.04.png" descr="Ekran Resmi 2017-12-21 00.40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3429" y="3336577"/>
            <a:ext cx="3553957" cy="2394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ipariş alındığında tabloda “sipariş alındı” olarak görülür. Teslimata çıktığında “yola çıktı” butonuna basarak , teslim edildiğinde ise “teslim edildi” butonuna basarak durum güncellenir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2000">
                <a:solidFill>
                  <a:schemeClr val="accent1">
                    <a:satOff val="23585"/>
                    <a:lumOff val="-31317"/>
                  </a:schemeClr>
                </a:solidFill>
              </a:defRPr>
            </a:pPr>
            <a:r>
              <a:t>Sipariş alındığında tabloda “sipariş alındı” olarak görülür. Teslimata çıktığında “yola çıktı” butonuna basarak , teslim edildiğinde ise “teslim edildi” butonuna basarak durum güncellenir.</a:t>
            </a:r>
          </a:p>
        </p:txBody>
      </p:sp>
      <p:pic>
        <p:nvPicPr>
          <p:cNvPr id="149" name="Ekran Resmi 2017-12-21 00.03.09.png" descr="Ekran Resmi 2017-12-21 00.03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3890" y="2719052"/>
            <a:ext cx="10602419" cy="651529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Yola Çıktı"/>
          <p:cNvSpPr txBox="1"/>
          <p:nvPr/>
        </p:nvSpPr>
        <p:spPr>
          <a:xfrm>
            <a:off x="8730837" y="8026400"/>
            <a:ext cx="92792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1500">
                <a:solidFill>
                  <a:srgbClr val="FFFFF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Yola Çıktı</a:t>
            </a:r>
          </a:p>
        </p:txBody>
      </p:sp>
      <p:sp>
        <p:nvSpPr>
          <p:cNvPr id="151" name="Teslim Edildi"/>
          <p:cNvSpPr txBox="1"/>
          <p:nvPr/>
        </p:nvSpPr>
        <p:spPr>
          <a:xfrm>
            <a:off x="9912445" y="8026400"/>
            <a:ext cx="118091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1500">
                <a:solidFill>
                  <a:srgbClr val="FFFFFF"/>
                </a:solidFill>
                <a:effectLst>
                  <a:outerShdw sx="100000" sy="100000" kx="0" ky="0" algn="b" rotWithShape="0" blurRad="12700" dist="12700" dir="162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Teslim Edildi</a:t>
            </a:r>
          </a:p>
        </p:txBody>
      </p:sp>
      <p:sp>
        <p:nvSpPr>
          <p:cNvPr id="152" name="Çizgi"/>
          <p:cNvSpPr/>
          <p:nvPr/>
        </p:nvSpPr>
        <p:spPr>
          <a:xfrm flipV="1">
            <a:off x="8232971" y="8191499"/>
            <a:ext cx="466530" cy="466530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200">
                <a:solidFill>
                  <a:srgbClr val="4B4B4B"/>
                </a:solidFill>
                <a:effectLst/>
              </a:defRPr>
            </a:pPr>
          </a:p>
        </p:txBody>
      </p:sp>
      <p:sp>
        <p:nvSpPr>
          <p:cNvPr id="153" name="Çizgi"/>
          <p:cNvSpPr/>
          <p:nvPr/>
        </p:nvSpPr>
        <p:spPr>
          <a:xfrm flipV="1">
            <a:off x="9506821" y="8212474"/>
            <a:ext cx="424579" cy="424580"/>
          </a:xfrm>
          <a:prstGeom prst="line">
            <a:avLst/>
          </a:prstGeom>
          <a:ln w="38100">
            <a:solidFill>
              <a:schemeClr val="accent1">
                <a:satOff val="-17010"/>
                <a:lumOff val="1436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i="0" sz="3200">
                <a:solidFill>
                  <a:srgbClr val="4B4B4B"/>
                </a:solidFill>
                <a:effectLst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73E86"/>
      </a:dk1>
      <a:lt1>
        <a:srgbClr val="86837F">
          <a:alpha val="80000"/>
        </a:srgbClr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40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roccan">
  <a:themeElements>
    <a:clrScheme name="Moroccan">
      <a:dk1>
        <a:srgbClr val="000000"/>
      </a:dk1>
      <a:lt1>
        <a:srgbClr val="FFFFFF"/>
      </a:lt1>
      <a:dk2>
        <a:srgbClr val="586770"/>
      </a:dk2>
      <a:lt2>
        <a:srgbClr val="C4CBD0"/>
      </a:lt2>
      <a:accent1>
        <a:srgbClr val="61A4C7"/>
      </a:accent1>
      <a:accent2>
        <a:srgbClr val="3C9B4C"/>
      </a:accent2>
      <a:accent3>
        <a:srgbClr val="E0BF64"/>
      </a:accent3>
      <a:accent4>
        <a:srgbClr val="DE9A51"/>
      </a:accent4>
      <a:accent5>
        <a:srgbClr val="C86464"/>
      </a:accent5>
      <a:accent6>
        <a:srgbClr val="896D9B"/>
      </a:accent6>
      <a:hlink>
        <a:srgbClr val="0000FF"/>
      </a:hlink>
      <a:folHlink>
        <a:srgbClr val="FF00FF"/>
      </a:folHlink>
    </a:clrScheme>
    <a:fontScheme name="Moroccan">
      <a:majorFont>
        <a:latin typeface="Hoefler Text"/>
        <a:ea typeface="Hoefler Text"/>
        <a:cs typeface="Hoefler Text"/>
      </a:majorFont>
      <a:minorFont>
        <a:latin typeface="Hoefler Text"/>
        <a:ea typeface="Hoefler Text"/>
        <a:cs typeface="Hoefler Text"/>
      </a:minorFont>
    </a:fontScheme>
    <a:fmtScheme name="Morocc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1">
              <a:satOff val="-17010"/>
              <a:lumOff val="1436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4000" u="none" kumimoji="0" normalizeH="0">
            <a:ln>
              <a:noFill/>
            </a:ln>
            <a:solidFill>
              <a:srgbClr val="86837F">
                <a:alpha val="80000"/>
              </a:srgbClr>
            </a:solidFill>
            <a:effectLst>
              <a:outerShdw sx="100000" sy="100000" kx="0" ky="0" algn="b" rotWithShape="0" blurRad="25400" dist="12700" dir="5400000">
                <a:srgbClr val="FFFFFF"/>
              </a:outerShdw>
            </a:effectLst>
            <a:uFillTx/>
            <a:latin typeface="+mn-lt"/>
            <a:ea typeface="+mn-ea"/>
            <a:cs typeface="+mn-cs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